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73" r:id="rId1"/>
    <p:sldMasterId id="2147483674" r:id="rId2"/>
    <p:sldMasterId id="2147483675" r:id="rId3"/>
    <p:sldMasterId id="2147483700" r:id="rId4"/>
  </p:sldMasterIdLst>
  <p:notesMasterIdLst>
    <p:notesMasterId r:id="rId54"/>
  </p:notesMasterIdLst>
  <p:sldIdLst>
    <p:sldId id="256" r:id="rId5"/>
    <p:sldId id="289" r:id="rId6"/>
    <p:sldId id="290" r:id="rId7"/>
    <p:sldId id="257" r:id="rId8"/>
    <p:sldId id="258" r:id="rId9"/>
    <p:sldId id="259" r:id="rId10"/>
    <p:sldId id="291" r:id="rId11"/>
    <p:sldId id="292" r:id="rId12"/>
    <p:sldId id="293" r:id="rId13"/>
    <p:sldId id="294" r:id="rId14"/>
    <p:sldId id="274" r:id="rId15"/>
    <p:sldId id="275" r:id="rId16"/>
    <p:sldId id="296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95" r:id="rId42"/>
    <p:sldId id="297" r:id="rId43"/>
    <p:sldId id="298" r:id="rId44"/>
    <p:sldId id="286" r:id="rId45"/>
    <p:sldId id="299" r:id="rId46"/>
    <p:sldId id="300" r:id="rId47"/>
    <p:sldId id="301" r:id="rId48"/>
    <p:sldId id="302" r:id="rId49"/>
    <p:sldId id="303" r:id="rId50"/>
    <p:sldId id="287" r:id="rId51"/>
    <p:sldId id="304" r:id="rId52"/>
    <p:sldId id="288" r:id="rId5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5441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/>
              <a:t>*</a:t>
            </a:r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457950" y="152400"/>
            <a:ext cx="1924049" cy="53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152400"/>
            <a:ext cx="5619750" cy="53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7696199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1371600" y="1511300"/>
            <a:ext cx="6400799" cy="227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1549400" y="4051300"/>
            <a:ext cx="6032499" cy="100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2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7696199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2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omic Sans MS"/>
              <a:buNone/>
              <a:defRPr sz="1400"/>
            </a:lvl1pPr>
            <a:lvl2pPr marL="457200" indent="0" rtl="0">
              <a:spcBef>
                <a:spcPts val="0"/>
              </a:spcBef>
              <a:buFont typeface="Comic Sans MS"/>
              <a:buNone/>
              <a:defRPr sz="1200"/>
            </a:lvl2pPr>
            <a:lvl3pPr marL="914400" indent="0" rtl="0">
              <a:spcBef>
                <a:spcPts val="0"/>
              </a:spcBef>
              <a:buFont typeface="Comic Sans MS"/>
              <a:buNone/>
              <a:defRPr sz="1000"/>
            </a:lvl3pPr>
            <a:lvl4pPr marL="1371600" indent="0" rtl="0">
              <a:spcBef>
                <a:spcPts val="0"/>
              </a:spcBef>
              <a:buFont typeface="Comic Sans MS"/>
              <a:buNone/>
              <a:defRPr sz="900"/>
            </a:lvl4pPr>
            <a:lvl5pPr marL="1828800" indent="0" rtl="0">
              <a:spcBef>
                <a:spcPts val="0"/>
              </a:spcBef>
              <a:buFont typeface="Comic Sans MS"/>
              <a:buNone/>
              <a:defRPr sz="900"/>
            </a:lvl5pPr>
            <a:lvl6pPr marL="2286000" indent="0" rtl="0">
              <a:spcBef>
                <a:spcPts val="0"/>
              </a:spcBef>
              <a:buFont typeface="Comic Sans MS"/>
              <a:buNone/>
              <a:defRPr sz="900"/>
            </a:lvl6pPr>
            <a:lvl7pPr marL="2743200" indent="0" rtl="0">
              <a:spcBef>
                <a:spcPts val="0"/>
              </a:spcBef>
              <a:buFont typeface="Comic Sans MS"/>
              <a:buNone/>
              <a:defRPr sz="900"/>
            </a:lvl7pPr>
            <a:lvl8pPr marL="3200400" indent="0" rtl="0">
              <a:spcBef>
                <a:spcPts val="0"/>
              </a:spcBef>
              <a:buFont typeface="Comic Sans MS"/>
              <a:buNone/>
              <a:defRPr sz="900"/>
            </a:lvl8pPr>
            <a:lvl9pPr marL="3657600" indent="0" rtl="0">
              <a:spcBef>
                <a:spcPts val="0"/>
              </a:spcBef>
              <a:buFont typeface="Comic Sans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FOUR_OBJEC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4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omic Sans MS"/>
              <a:buNone/>
              <a:defRPr sz="1400"/>
            </a:lvl1pPr>
            <a:lvl2pPr marL="457200" indent="0" rtl="0">
              <a:spcBef>
                <a:spcPts val="0"/>
              </a:spcBef>
              <a:buFont typeface="Comic Sans MS"/>
              <a:buNone/>
              <a:defRPr sz="1200"/>
            </a:lvl2pPr>
            <a:lvl3pPr marL="914400" indent="0" rtl="0">
              <a:spcBef>
                <a:spcPts val="0"/>
              </a:spcBef>
              <a:buFont typeface="Comic Sans MS"/>
              <a:buNone/>
              <a:defRPr sz="1000"/>
            </a:lvl3pPr>
            <a:lvl4pPr marL="1371600" indent="0" rtl="0">
              <a:spcBef>
                <a:spcPts val="0"/>
              </a:spcBef>
              <a:buFont typeface="Comic Sans MS"/>
              <a:buNone/>
              <a:defRPr sz="900"/>
            </a:lvl4pPr>
            <a:lvl5pPr marL="1828800" indent="0" rtl="0">
              <a:spcBef>
                <a:spcPts val="0"/>
              </a:spcBef>
              <a:buFont typeface="Comic Sans MS"/>
              <a:buNone/>
              <a:defRPr sz="900"/>
            </a:lvl5pPr>
            <a:lvl6pPr marL="2286000" indent="0" rtl="0">
              <a:spcBef>
                <a:spcPts val="0"/>
              </a:spcBef>
              <a:buFont typeface="Comic Sans MS"/>
              <a:buNone/>
              <a:defRPr sz="900"/>
            </a:lvl6pPr>
            <a:lvl7pPr marL="2743200" indent="0" rtl="0">
              <a:spcBef>
                <a:spcPts val="0"/>
              </a:spcBef>
              <a:buFont typeface="Comic Sans MS"/>
              <a:buNone/>
              <a:defRPr sz="900"/>
            </a:lvl7pPr>
            <a:lvl8pPr marL="3200400" indent="0" rtl="0">
              <a:spcBef>
                <a:spcPts val="0"/>
              </a:spcBef>
              <a:buFont typeface="Comic Sans MS"/>
              <a:buNone/>
              <a:defRPr sz="900"/>
            </a:lvl8pPr>
            <a:lvl9pPr marL="3657600" indent="0" rtl="0">
              <a:spcBef>
                <a:spcPts val="0"/>
              </a:spcBef>
              <a:buFont typeface="Comic Sans MS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omic Sans MS"/>
              <a:buNone/>
              <a:defRPr sz="2400" b="1"/>
            </a:lvl1pPr>
            <a:lvl2pPr marL="457200" indent="0" rtl="0">
              <a:spcBef>
                <a:spcPts val="0"/>
              </a:spcBef>
              <a:buFont typeface="Comic Sans MS"/>
              <a:buNone/>
              <a:defRPr sz="2000" b="1"/>
            </a:lvl2pPr>
            <a:lvl3pPr marL="914400" indent="0" rtl="0">
              <a:spcBef>
                <a:spcPts val="0"/>
              </a:spcBef>
              <a:buFont typeface="Comic Sans MS"/>
              <a:buNone/>
              <a:defRPr sz="1800" b="1"/>
            </a:lvl3pPr>
            <a:lvl4pPr marL="1371600" indent="0" rtl="0">
              <a:spcBef>
                <a:spcPts val="0"/>
              </a:spcBef>
              <a:buFont typeface="Comic Sans MS"/>
              <a:buNone/>
              <a:defRPr sz="1600" b="1"/>
            </a:lvl4pPr>
            <a:lvl5pPr marL="1828800" indent="0" rtl="0">
              <a:spcBef>
                <a:spcPts val="0"/>
              </a:spcBef>
              <a:buFont typeface="Comic Sans MS"/>
              <a:buNone/>
              <a:defRPr sz="1600" b="1"/>
            </a:lvl5pPr>
            <a:lvl6pPr marL="2286000" indent="0" rtl="0">
              <a:spcBef>
                <a:spcPts val="0"/>
              </a:spcBef>
              <a:buFont typeface="Comic Sans MS"/>
              <a:buNone/>
              <a:defRPr sz="1600" b="1"/>
            </a:lvl6pPr>
            <a:lvl7pPr marL="2743200" indent="0" rtl="0">
              <a:spcBef>
                <a:spcPts val="0"/>
              </a:spcBef>
              <a:buFont typeface="Comic Sans MS"/>
              <a:buNone/>
              <a:defRPr sz="1600" b="1"/>
            </a:lvl7pPr>
            <a:lvl8pPr marL="3200400" indent="0" rtl="0">
              <a:spcBef>
                <a:spcPts val="0"/>
              </a:spcBef>
              <a:buFont typeface="Comic Sans MS"/>
              <a:buNone/>
              <a:defRPr sz="1600" b="1"/>
            </a:lvl8pPr>
            <a:lvl9pPr marL="3657600" indent="0" rtl="0">
              <a:spcBef>
                <a:spcPts val="0"/>
              </a:spcBef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omic Sans MS"/>
              <a:buNone/>
              <a:defRPr sz="2400" b="1"/>
            </a:lvl1pPr>
            <a:lvl2pPr marL="457200" indent="0" rtl="0">
              <a:spcBef>
                <a:spcPts val="0"/>
              </a:spcBef>
              <a:buFont typeface="Comic Sans MS"/>
              <a:buNone/>
              <a:defRPr sz="2000" b="1"/>
            </a:lvl2pPr>
            <a:lvl3pPr marL="914400" indent="0" rtl="0">
              <a:spcBef>
                <a:spcPts val="0"/>
              </a:spcBef>
              <a:buFont typeface="Comic Sans MS"/>
              <a:buNone/>
              <a:defRPr sz="1800" b="1"/>
            </a:lvl3pPr>
            <a:lvl4pPr marL="1371600" indent="0" rtl="0">
              <a:spcBef>
                <a:spcPts val="0"/>
              </a:spcBef>
              <a:buFont typeface="Comic Sans MS"/>
              <a:buNone/>
              <a:defRPr sz="1600" b="1"/>
            </a:lvl4pPr>
            <a:lvl5pPr marL="1828800" indent="0" rtl="0">
              <a:spcBef>
                <a:spcPts val="0"/>
              </a:spcBef>
              <a:buFont typeface="Comic Sans MS"/>
              <a:buNone/>
              <a:defRPr sz="1600" b="1"/>
            </a:lvl5pPr>
            <a:lvl6pPr marL="2286000" indent="0" rtl="0">
              <a:spcBef>
                <a:spcPts val="0"/>
              </a:spcBef>
              <a:buFont typeface="Comic Sans MS"/>
              <a:buNone/>
              <a:defRPr sz="1600" b="1"/>
            </a:lvl6pPr>
            <a:lvl7pPr marL="2743200" indent="0" rtl="0">
              <a:spcBef>
                <a:spcPts val="0"/>
              </a:spcBef>
              <a:buFont typeface="Comic Sans MS"/>
              <a:buNone/>
              <a:defRPr sz="1600" b="1"/>
            </a:lvl7pPr>
            <a:lvl8pPr marL="3200400" indent="0" rtl="0">
              <a:spcBef>
                <a:spcPts val="0"/>
              </a:spcBef>
              <a:buFont typeface="Comic Sans MS"/>
              <a:buNone/>
              <a:defRPr sz="1600" b="1"/>
            </a:lvl8pPr>
            <a:lvl9pPr marL="3657600" indent="0" rtl="0">
              <a:spcBef>
                <a:spcPts val="0"/>
              </a:spcBef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37719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610100" y="1828800"/>
            <a:ext cx="37719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small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omic Sans MS"/>
              <a:buNone/>
              <a:defRPr sz="2000"/>
            </a:lvl1pPr>
            <a:lvl2pPr marL="457200" indent="0" rtl="0">
              <a:spcBef>
                <a:spcPts val="0"/>
              </a:spcBef>
              <a:buFont typeface="Comic Sans MS"/>
              <a:buNone/>
              <a:defRPr sz="1800"/>
            </a:lvl2pPr>
            <a:lvl3pPr marL="914400" indent="0" rtl="0">
              <a:spcBef>
                <a:spcPts val="0"/>
              </a:spcBef>
              <a:buFont typeface="Comic Sans MS"/>
              <a:buNone/>
              <a:defRPr sz="1600"/>
            </a:lvl3pPr>
            <a:lvl4pPr marL="1371600" indent="0" rtl="0">
              <a:spcBef>
                <a:spcPts val="0"/>
              </a:spcBef>
              <a:buFont typeface="Comic Sans MS"/>
              <a:buNone/>
              <a:defRPr sz="1400"/>
            </a:lvl4pPr>
            <a:lvl5pPr marL="1828800" indent="0" rtl="0">
              <a:spcBef>
                <a:spcPts val="0"/>
              </a:spcBef>
              <a:buFont typeface="Comic Sans MS"/>
              <a:buNone/>
              <a:defRPr sz="1400"/>
            </a:lvl5pPr>
            <a:lvl6pPr marL="2286000" indent="0" rtl="0">
              <a:spcBef>
                <a:spcPts val="0"/>
              </a:spcBef>
              <a:buFont typeface="Comic Sans MS"/>
              <a:buNone/>
              <a:defRPr sz="1400"/>
            </a:lvl6pPr>
            <a:lvl7pPr marL="2743200" indent="0" rtl="0">
              <a:spcBef>
                <a:spcPts val="0"/>
              </a:spcBef>
              <a:buFont typeface="Comic Sans MS"/>
              <a:buNone/>
              <a:defRPr sz="1400"/>
            </a:lvl7pPr>
            <a:lvl8pPr marL="3200400" indent="0" rtl="0">
              <a:spcBef>
                <a:spcPts val="0"/>
              </a:spcBef>
              <a:buFont typeface="Comic Sans MS"/>
              <a:buNone/>
              <a:defRPr sz="1400"/>
            </a:lvl8pPr>
            <a:lvl9pPr marL="3657600" indent="0" rtl="0">
              <a:spcBef>
                <a:spcPts val="0"/>
              </a:spcBef>
              <a:buFont typeface="Comic Sans MS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 rot="-3180000">
            <a:off x="7777956" y="-15080"/>
            <a:ext cx="1162049" cy="2084387"/>
          </a:xfrm>
          <a:custGeom>
            <a:avLst/>
            <a:gdLst/>
            <a:ahLst/>
            <a:cxnLst/>
            <a:rect l="0" t="0" r="0" b="0"/>
            <a:pathLst>
              <a:path w="2903" h="3686" extrusionOk="0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7696199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1371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7183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/>
          <p:nvPr/>
        </p:nvSpPr>
        <p:spPr>
          <a:xfrm rot="-3180000">
            <a:off x="7865268" y="24606"/>
            <a:ext cx="1165224" cy="2097087"/>
          </a:xfrm>
          <a:custGeom>
            <a:avLst/>
            <a:gdLst/>
            <a:ahLst/>
            <a:cxnLst/>
            <a:rect l="0" t="0" r="0" b="0"/>
            <a:pathLst>
              <a:path w="2911" h="3703" extrusionOk="0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 rot="-3179999">
            <a:off x="7831137" y="192087"/>
            <a:ext cx="1025524" cy="1571625"/>
          </a:xfrm>
          <a:custGeom>
            <a:avLst/>
            <a:gdLst/>
            <a:ahLst/>
            <a:cxnLst/>
            <a:rect l="0" t="0" r="0" b="0"/>
            <a:pathLst>
              <a:path w="2561" h="2777" extrusionOk="0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70" name="Shape 70"/>
          <p:cNvGrpSpPr/>
          <p:nvPr/>
        </p:nvGrpSpPr>
        <p:grpSpPr>
          <a:xfrm>
            <a:off x="7937" y="5540375"/>
            <a:ext cx="1784350" cy="1246186"/>
            <a:chOff x="7937" y="5540375"/>
            <a:chExt cx="1784350" cy="1246186"/>
          </a:xfrm>
        </p:grpSpPr>
        <p:sp>
          <p:nvSpPr>
            <p:cNvPr id="71" name="Shape 71"/>
            <p:cNvSpPr/>
            <p:nvPr/>
          </p:nvSpPr>
          <p:spPr>
            <a:xfrm>
              <a:off x="38100" y="5564187"/>
              <a:ext cx="1728787" cy="1030287"/>
            </a:xfrm>
            <a:custGeom>
              <a:avLst/>
              <a:gdLst/>
              <a:ahLst/>
              <a:cxnLst/>
              <a:rect l="0" t="0" r="0" b="0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1622425" y="5686425"/>
              <a:ext cx="112711" cy="204786"/>
            </a:xfrm>
            <a:custGeom>
              <a:avLst/>
              <a:gdLst/>
              <a:ahLst/>
              <a:cxnLst/>
              <a:rect l="0" t="0" r="0" b="0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31750" y="5991225"/>
              <a:ext cx="1257300" cy="650875"/>
            </a:xfrm>
            <a:custGeom>
              <a:avLst/>
              <a:gdLst/>
              <a:ahLst/>
              <a:cxnLst/>
              <a:rect l="0" t="0" r="0" b="0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204786" y="6045200"/>
              <a:ext cx="833437" cy="593725"/>
            </a:xfrm>
            <a:custGeom>
              <a:avLst/>
              <a:gdLst/>
              <a:ahLst/>
              <a:cxnLst/>
              <a:rect l="0" t="0" r="0" b="0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69937" y="5607050"/>
              <a:ext cx="214311" cy="192087"/>
            </a:xfrm>
            <a:custGeom>
              <a:avLst/>
              <a:gdLst/>
              <a:ahLst/>
              <a:cxnLst/>
              <a:rect l="0" t="0" r="0" b="0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1017587" y="6608761"/>
              <a:ext cx="120650" cy="177800"/>
            </a:xfrm>
            <a:custGeom>
              <a:avLst/>
              <a:gdLst/>
              <a:ahLst/>
              <a:cxnLst/>
              <a:rect l="0" t="0" r="0" b="0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800100" y="5726112"/>
              <a:ext cx="306387" cy="608012"/>
            </a:xfrm>
            <a:custGeom>
              <a:avLst/>
              <a:gdLst/>
              <a:ahLst/>
              <a:cxnLst/>
              <a:rect l="0" t="0" r="0" b="0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1060450" y="5699125"/>
              <a:ext cx="577850" cy="276225"/>
            </a:xfrm>
            <a:custGeom>
              <a:avLst/>
              <a:gdLst/>
              <a:ahLst/>
              <a:cxnLst/>
              <a:rect l="0" t="0" r="0" b="0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50862" y="5862637"/>
              <a:ext cx="247650" cy="106362"/>
            </a:xfrm>
            <a:custGeom>
              <a:avLst/>
              <a:gdLst/>
              <a:ahLst/>
              <a:cxnLst/>
              <a:rect l="0" t="0" r="0" b="0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80" name="Shape 80"/>
            <p:cNvGrpSpPr/>
            <p:nvPr/>
          </p:nvGrpSpPr>
          <p:grpSpPr>
            <a:xfrm>
              <a:off x="7937" y="5540375"/>
              <a:ext cx="1784350" cy="1238248"/>
              <a:chOff x="7937" y="5540375"/>
              <a:chExt cx="1784350" cy="1238248"/>
            </a:xfrm>
          </p:grpSpPr>
          <p:grpSp>
            <p:nvGrpSpPr>
              <p:cNvPr id="81" name="Shape 81"/>
              <p:cNvGrpSpPr/>
              <p:nvPr/>
            </p:nvGrpSpPr>
            <p:grpSpPr>
              <a:xfrm>
                <a:off x="792162" y="5654675"/>
                <a:ext cx="869949" cy="1123948"/>
                <a:chOff x="792162" y="5654675"/>
                <a:chExt cx="869949" cy="1123948"/>
              </a:xfrm>
            </p:grpSpPr>
            <p:sp>
              <p:nvSpPr>
                <p:cNvPr id="82" name="Shape 82"/>
                <p:cNvSpPr/>
                <p:nvPr/>
              </p:nvSpPr>
              <p:spPr>
                <a:xfrm>
                  <a:off x="792162" y="5694362"/>
                  <a:ext cx="249236" cy="13811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83" name="Shape 83"/>
                <p:cNvSpPr/>
                <p:nvPr/>
              </p:nvSpPr>
              <p:spPr>
                <a:xfrm>
                  <a:off x="1009650" y="6567486"/>
                  <a:ext cx="182561" cy="2111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1593850" y="5654675"/>
                  <a:ext cx="68261" cy="1857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</p:grpSp>
          <p:sp>
            <p:nvSpPr>
              <p:cNvPr id="85" name="Shape 85"/>
              <p:cNvSpPr/>
              <p:nvPr/>
            </p:nvSpPr>
            <p:spPr>
              <a:xfrm>
                <a:off x="120650" y="5924550"/>
                <a:ext cx="944561" cy="396875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12750" y="6169025"/>
                <a:ext cx="387350" cy="234950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896937" y="5842000"/>
                <a:ext cx="169862" cy="377825"/>
              </a:xfrm>
              <a:custGeom>
                <a:avLst/>
                <a:gdLst/>
                <a:ahLst/>
                <a:cxnLst/>
                <a:rect l="0" t="0" r="0" b="0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88" name="Shape 88"/>
              <p:cNvGrpSpPr/>
              <p:nvPr/>
            </p:nvGrpSpPr>
            <p:grpSpPr>
              <a:xfrm>
                <a:off x="7937" y="5540375"/>
                <a:ext cx="1784350" cy="1076325"/>
                <a:chOff x="7937" y="5540375"/>
                <a:chExt cx="1784350" cy="1076325"/>
              </a:xfrm>
            </p:grpSpPr>
            <p:sp>
              <p:nvSpPr>
                <p:cNvPr id="89" name="Shape 89"/>
                <p:cNvSpPr/>
                <p:nvPr/>
              </p:nvSpPr>
              <p:spPr>
                <a:xfrm>
                  <a:off x="1062037" y="6426200"/>
                  <a:ext cx="119061" cy="1381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0" name="Shape 90"/>
                <p:cNvSpPr/>
                <p:nvPr/>
              </p:nvSpPr>
              <p:spPr>
                <a:xfrm>
                  <a:off x="7937" y="5918200"/>
                  <a:ext cx="1336675" cy="6985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1" name="Shape 91"/>
                <p:cNvSpPr/>
                <p:nvPr/>
              </p:nvSpPr>
              <p:spPr>
                <a:xfrm>
                  <a:off x="168275" y="5984875"/>
                  <a:ext cx="127000" cy="2651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2" name="Shape 92"/>
                <p:cNvSpPr/>
                <p:nvPr/>
              </p:nvSpPr>
              <p:spPr>
                <a:xfrm>
                  <a:off x="712787" y="5540375"/>
                  <a:ext cx="511174" cy="9429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3" name="Shape 93"/>
                <p:cNvSpPr/>
                <p:nvPr/>
              </p:nvSpPr>
              <p:spPr>
                <a:xfrm>
                  <a:off x="917575" y="5794375"/>
                  <a:ext cx="152400" cy="4000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4" name="Shape 94"/>
                <p:cNvSpPr/>
                <p:nvPr/>
              </p:nvSpPr>
              <p:spPr>
                <a:xfrm>
                  <a:off x="520700" y="5762625"/>
                  <a:ext cx="309561" cy="2143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5" name="Shape 95"/>
                <p:cNvSpPr/>
                <p:nvPr/>
              </p:nvSpPr>
              <p:spPr>
                <a:xfrm>
                  <a:off x="1044575" y="5616575"/>
                  <a:ext cx="747712" cy="3365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96" name="Shape 96"/>
                <p:cNvSpPr/>
                <p:nvPr/>
              </p:nvSpPr>
              <p:spPr>
                <a:xfrm>
                  <a:off x="1138237" y="5724525"/>
                  <a:ext cx="388936" cy="136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7" name="Shape 97"/>
          <p:cNvGrpSpPr/>
          <p:nvPr/>
        </p:nvGrpSpPr>
        <p:grpSpPr>
          <a:xfrm>
            <a:off x="8680449" y="2116136"/>
            <a:ext cx="385761" cy="4308475"/>
            <a:chOff x="8680449" y="2116136"/>
            <a:chExt cx="385761" cy="4308475"/>
          </a:xfrm>
        </p:grpSpPr>
        <p:sp>
          <p:nvSpPr>
            <p:cNvPr id="98" name="Shape 98"/>
            <p:cNvSpPr/>
            <p:nvPr/>
          </p:nvSpPr>
          <p:spPr>
            <a:xfrm flipH="1">
              <a:off x="8680449" y="4159250"/>
              <a:ext cx="325436" cy="2265362"/>
            </a:xfrm>
            <a:custGeom>
              <a:avLst/>
              <a:gdLst/>
              <a:ahLst/>
              <a:cxnLst/>
              <a:rect l="0" t="0" r="0" b="0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 flipH="1">
              <a:off x="8740774" y="2116136"/>
              <a:ext cx="325436" cy="2592387"/>
            </a:xfrm>
            <a:custGeom>
              <a:avLst/>
              <a:gdLst/>
              <a:ahLst/>
              <a:cxnLst/>
              <a:rect l="0" t="0" r="0" b="0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00" name="Shape 100"/>
          <p:cNvGrpSpPr/>
          <p:nvPr/>
        </p:nvGrpSpPr>
        <p:grpSpPr>
          <a:xfrm>
            <a:off x="7171100" y="-85887"/>
            <a:ext cx="2428147" cy="2245050"/>
            <a:chOff x="7171100" y="-85887"/>
            <a:chExt cx="2428147" cy="2245050"/>
          </a:xfrm>
        </p:grpSpPr>
        <p:grpSp>
          <p:nvGrpSpPr>
            <p:cNvPr id="101" name="Shape 101"/>
            <p:cNvGrpSpPr/>
            <p:nvPr/>
          </p:nvGrpSpPr>
          <p:grpSpPr>
            <a:xfrm>
              <a:off x="7171100" y="-85887"/>
              <a:ext cx="2428147" cy="2245050"/>
              <a:chOff x="7171100" y="-85887"/>
              <a:chExt cx="2428147" cy="2245050"/>
            </a:xfrm>
          </p:grpSpPr>
          <p:sp>
            <p:nvSpPr>
              <p:cNvPr id="102" name="Shape 102"/>
              <p:cNvSpPr/>
              <p:nvPr/>
            </p:nvSpPr>
            <p:spPr>
              <a:xfrm rot="-3179999">
                <a:off x="8620124" y="1724024"/>
                <a:ext cx="98425" cy="457199"/>
              </a:xfrm>
              <a:custGeom>
                <a:avLst/>
                <a:gdLst/>
                <a:ahLst/>
                <a:cxnLst/>
                <a:rect l="0" t="0" r="0" b="0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103" name="Shape 103"/>
              <p:cNvGrpSpPr/>
              <p:nvPr/>
            </p:nvGrpSpPr>
            <p:grpSpPr>
              <a:xfrm>
                <a:off x="7171100" y="-85887"/>
                <a:ext cx="2428147" cy="2245050"/>
                <a:chOff x="7171100" y="-85887"/>
                <a:chExt cx="2428147" cy="2245050"/>
              </a:xfrm>
            </p:grpSpPr>
            <p:sp>
              <p:nvSpPr>
                <p:cNvPr id="104" name="Shape 104"/>
                <p:cNvSpPr/>
                <p:nvPr/>
              </p:nvSpPr>
              <p:spPr>
                <a:xfrm rot="-3179999">
                  <a:off x="7883524" y="112711"/>
                  <a:ext cx="242886" cy="1984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05" name="Shape 105"/>
                <p:cNvSpPr/>
                <p:nvPr/>
              </p:nvSpPr>
              <p:spPr>
                <a:xfrm rot="-3179999">
                  <a:off x="8014492" y="526256"/>
                  <a:ext cx="427037" cy="6953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06" name="Shape 106"/>
                <p:cNvSpPr/>
                <p:nvPr/>
              </p:nvSpPr>
              <p:spPr>
                <a:xfrm rot="-3180000">
                  <a:off x="7712867" y="288131"/>
                  <a:ext cx="801687" cy="142557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07" name="Shape 107"/>
                <p:cNvSpPr/>
                <p:nvPr/>
              </p:nvSpPr>
              <p:spPr>
                <a:xfrm rot="-3179999">
                  <a:off x="7783512" y="-30162"/>
                  <a:ext cx="1203325" cy="21335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08" name="Shape 108"/>
                <p:cNvSpPr/>
                <p:nvPr/>
              </p:nvSpPr>
              <p:spPr>
                <a:xfrm rot="-3180000">
                  <a:off x="8409780" y="1423192"/>
                  <a:ext cx="268287" cy="1936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09" name="Shape 109"/>
                <p:cNvSpPr/>
                <p:nvPr/>
              </p:nvSpPr>
              <p:spPr>
                <a:xfrm rot="-3179999">
                  <a:off x="8339931" y="1278731"/>
                  <a:ext cx="287337" cy="2285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10" name="Shape 110"/>
                <p:cNvSpPr/>
                <p:nvPr/>
              </p:nvSpPr>
              <p:spPr>
                <a:xfrm rot="-3179999">
                  <a:off x="7913686" y="333374"/>
                  <a:ext cx="287336" cy="2333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sp>
              <p:nvSpPr>
                <p:cNvPr id="111" name="Shape 111"/>
                <p:cNvSpPr/>
                <p:nvPr/>
              </p:nvSpPr>
              <p:spPr>
                <a:xfrm rot="-3180000">
                  <a:off x="7855742" y="224630"/>
                  <a:ext cx="284162" cy="2190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buNone/>
                  </a:pPr>
                  <a:endParaRPr/>
                </a:p>
              </p:txBody>
            </p:sp>
          </p:grpSp>
        </p:grpSp>
        <p:cxnSp>
          <p:nvCxnSpPr>
            <p:cNvPr id="112" name="Shape 112"/>
            <p:cNvCxnSpPr/>
            <p:nvPr/>
          </p:nvCxnSpPr>
          <p:spPr>
            <a:xfrm>
              <a:off x="7731125" y="133350"/>
              <a:ext cx="66674" cy="152399"/>
            </a:xfrm>
            <a:prstGeom prst="straightConnector1">
              <a:avLst/>
            </a:prstGeom>
            <a:noFill/>
            <a:ln w="38100" cap="rnd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20636" y="12700"/>
            <a:ext cx="8896350" cy="6780211"/>
          </a:xfrm>
          <a:custGeom>
            <a:avLst/>
            <a:gdLst/>
            <a:ahLst/>
            <a:cxnLst/>
            <a:rect l="0" t="0" r="0" b="0"/>
            <a:pathLst>
              <a:path w="3985" h="3619" extrusionOk="0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48" name="Shape 148"/>
          <p:cNvGrpSpPr/>
          <p:nvPr/>
        </p:nvGrpSpPr>
        <p:grpSpPr>
          <a:xfrm>
            <a:off x="195261" y="234950"/>
            <a:ext cx="3787774" cy="1777999"/>
            <a:chOff x="195261" y="234950"/>
            <a:chExt cx="3787774" cy="1777999"/>
          </a:xfrm>
        </p:grpSpPr>
        <p:sp>
          <p:nvSpPr>
            <p:cNvPr id="149" name="Shape 149"/>
            <p:cNvSpPr/>
            <p:nvPr/>
          </p:nvSpPr>
          <p:spPr>
            <a:xfrm>
              <a:off x="280987" y="280987"/>
              <a:ext cx="3571875" cy="1614486"/>
            </a:xfrm>
            <a:custGeom>
              <a:avLst/>
              <a:gdLst/>
              <a:ahLst/>
              <a:cxnLst/>
              <a:rect l="0" t="0" r="0" b="0"/>
              <a:pathLst>
                <a:path w="794" h="414" extrusionOk="0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263525" y="414337"/>
              <a:ext cx="3562350" cy="1598612"/>
            </a:xfrm>
            <a:custGeom>
              <a:avLst/>
              <a:gdLst/>
              <a:ahLst/>
              <a:cxnLst/>
              <a:rect l="0" t="0" r="0" b="0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52475" y="546100"/>
              <a:ext cx="2362199" cy="1458911"/>
            </a:xfrm>
            <a:custGeom>
              <a:avLst/>
              <a:gdLst/>
              <a:ahLst/>
              <a:cxnLst/>
              <a:rect l="0" t="0" r="0" b="0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52" name="Shape 152"/>
            <p:cNvGrpSpPr/>
            <p:nvPr/>
          </p:nvGrpSpPr>
          <p:grpSpPr>
            <a:xfrm>
              <a:off x="195261" y="234950"/>
              <a:ext cx="3787774" cy="1716086"/>
              <a:chOff x="195261" y="234950"/>
              <a:chExt cx="3787774" cy="1716086"/>
            </a:xfrm>
          </p:grpSpPr>
          <p:sp>
            <p:nvSpPr>
              <p:cNvPr id="153" name="Shape 153"/>
              <p:cNvSpPr/>
              <p:nvPr/>
            </p:nvSpPr>
            <p:spPr>
              <a:xfrm>
                <a:off x="3182936" y="1482725"/>
                <a:ext cx="336549" cy="339725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 extrusionOk="0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4" name="Shape 154"/>
              <p:cNvSpPr/>
              <p:nvPr/>
            </p:nvSpPr>
            <p:spPr>
              <a:xfrm>
                <a:off x="195261" y="234950"/>
                <a:ext cx="3787774" cy="1716086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 extrusionOk="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5" name="Shape 155"/>
              <p:cNvSpPr/>
              <p:nvPr/>
            </p:nvSpPr>
            <p:spPr>
              <a:xfrm>
                <a:off x="514350" y="250825"/>
                <a:ext cx="2676524" cy="974724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6" name="Shape 156"/>
              <p:cNvSpPr/>
              <p:nvPr/>
            </p:nvSpPr>
            <p:spPr>
              <a:xfrm>
                <a:off x="649287" y="398462"/>
                <a:ext cx="360361" cy="650874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 extrusionOk="0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7" name="Shape 157"/>
              <p:cNvSpPr/>
              <p:nvPr/>
            </p:nvSpPr>
            <p:spPr>
              <a:xfrm>
                <a:off x="1343025" y="850900"/>
                <a:ext cx="1096961" cy="577849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58" name="Shape 158"/>
          <p:cNvGrpSpPr/>
          <p:nvPr/>
        </p:nvGrpSpPr>
        <p:grpSpPr>
          <a:xfrm>
            <a:off x="7797641" y="4318434"/>
            <a:ext cx="979802" cy="1159593"/>
            <a:chOff x="7797641" y="4318434"/>
            <a:chExt cx="979802" cy="1159593"/>
          </a:xfrm>
        </p:grpSpPr>
        <p:sp>
          <p:nvSpPr>
            <p:cNvPr id="159" name="Shape 159"/>
            <p:cNvSpPr/>
            <p:nvPr/>
          </p:nvSpPr>
          <p:spPr>
            <a:xfrm rot="7319999">
              <a:off x="7793037" y="4660900"/>
              <a:ext cx="998537" cy="465137"/>
            </a:xfrm>
            <a:custGeom>
              <a:avLst/>
              <a:gdLst/>
              <a:ahLst/>
              <a:cxnLst/>
              <a:rect l="0" t="0" r="0" b="0"/>
              <a:pathLst>
                <a:path w="794" h="414" extrusionOk="0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7319999">
              <a:off x="7768431" y="4639468"/>
              <a:ext cx="995362" cy="460375"/>
            </a:xfrm>
            <a:custGeom>
              <a:avLst/>
              <a:gdLst/>
              <a:ahLst/>
              <a:cxnLst/>
              <a:rect l="0" t="0" r="0" b="0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7319999">
              <a:off x="7936705" y="4623593"/>
              <a:ext cx="660400" cy="420687"/>
            </a:xfrm>
            <a:custGeom>
              <a:avLst/>
              <a:gdLst/>
              <a:ahLst/>
              <a:cxnLst/>
              <a:rect l="0" t="0" r="0" b="0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2" name="Shape 162"/>
            <p:cNvGrpSpPr/>
            <p:nvPr/>
          </p:nvGrpSpPr>
          <p:grpSpPr>
            <a:xfrm>
              <a:off x="7797641" y="4318434"/>
              <a:ext cx="979802" cy="1159593"/>
              <a:chOff x="7797641" y="4318434"/>
              <a:chExt cx="979802" cy="1159593"/>
            </a:xfrm>
          </p:grpSpPr>
          <p:sp>
            <p:nvSpPr>
              <p:cNvPr id="163" name="Shape 163"/>
              <p:cNvSpPr/>
              <p:nvPr/>
            </p:nvSpPr>
            <p:spPr>
              <a:xfrm rot="7320000">
                <a:off x="7916862" y="5064124"/>
                <a:ext cx="93661" cy="96837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 extrusionOk="0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4" name="Shape 164"/>
              <p:cNvSpPr/>
              <p:nvPr/>
            </p:nvSpPr>
            <p:spPr>
              <a:xfrm rot="7319999">
                <a:off x="7758112" y="4651374"/>
                <a:ext cx="1058862" cy="493712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 extrusionOk="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rot="7320000">
                <a:off x="8035924" y="4757736"/>
                <a:ext cx="749299" cy="279399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rot="7320000">
                <a:off x="8514555" y="4561680"/>
                <a:ext cx="100012" cy="187325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 extrusionOk="0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 rot="7320000">
                <a:off x="8154193" y="4761706"/>
                <a:ext cx="306387" cy="165100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68" name="Shape 168"/>
          <p:cNvSpPr/>
          <p:nvPr/>
        </p:nvSpPr>
        <p:spPr>
          <a:xfrm>
            <a:off x="901700" y="5054600"/>
            <a:ext cx="6807200" cy="728662"/>
          </a:xfrm>
          <a:custGeom>
            <a:avLst/>
            <a:gdLst/>
            <a:ahLst/>
            <a:cxnLst/>
            <a:rect l="0" t="0" r="0" b="0"/>
            <a:pathLst>
              <a:path w="4288" h="459" extrusionOk="0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/>
            <a:rect l="0" t="0" r="0" b="0"/>
            <a:pathLst>
              <a:path w="560" h="240" extrusionOk="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rnd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68707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7696199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400" b="0" i="0" u="none" strike="noStrike" cap="none" baseline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5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emf"/><Relationship Id="rId11" Type="http://schemas.openxmlformats.org/officeDocument/2006/relationships/image" Target="../media/image97.emf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CCCC"/>
            </a:gs>
          </a:gsLst>
          <a:lin ang="13499999" scaled="0"/>
        </a:gra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ctrTitle"/>
          </p:nvPr>
        </p:nvSpPr>
        <p:spPr>
          <a:xfrm>
            <a:off x="755650" y="1125537"/>
            <a:ext cx="7847012" cy="4105275"/>
          </a:xfrm>
          <a:prstGeom prst="rect">
            <a:avLst/>
          </a:prstGeom>
          <a:solidFill>
            <a:srgbClr val="FFCCCC"/>
          </a:solidFill>
          <a:ln w="76200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SzPct val="25000"/>
              <a:buFont typeface="Arial"/>
              <a:buNone/>
            </a:pPr>
            <a:r>
              <a:rPr lang="en-US" sz="6000" b="1" i="1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Развитие </a:t>
            </a:r>
            <a:br>
              <a:rPr lang="en-US" sz="6000" b="1" i="1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i="1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мелкой </a:t>
            </a:r>
            <a:br>
              <a:rPr lang="en-US" sz="6000" b="1" i="1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i="1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моторики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925144"/>
          </a:xfrm>
        </p:spPr>
        <p:txBody>
          <a:bodyPr>
            <a:normAutofit/>
          </a:bodyPr>
          <a:lstStyle/>
          <a:p>
            <a:r>
              <a:rPr lang="ru-RU" dirty="0" smtClean="0"/>
              <a:t>Стирка(</a:t>
            </a:r>
            <a:r>
              <a:rPr lang="ru-RU" dirty="0" err="1" smtClean="0"/>
              <a:t>смачивание,намыливание,перетирание,послоскание,отжимание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Уход за цветами(</a:t>
            </a:r>
            <a:r>
              <a:rPr lang="ru-RU" dirty="0" err="1" smtClean="0"/>
              <a:t>поли,срезание,рыхление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Переливание воды</a:t>
            </a:r>
          </a:p>
          <a:p>
            <a:r>
              <a:rPr lang="ru-RU" dirty="0" smtClean="0"/>
              <a:t>Разбор мелких </a:t>
            </a:r>
            <a:r>
              <a:rPr lang="ru-RU" dirty="0" err="1" smtClean="0"/>
              <a:t>преметов</a:t>
            </a:r>
            <a:r>
              <a:rPr lang="ru-RU" dirty="0" smtClean="0"/>
              <a:t>(</a:t>
            </a:r>
            <a:r>
              <a:rPr lang="ru-RU" dirty="0" err="1" smtClean="0"/>
              <a:t>круп,пуговиц</a:t>
            </a:r>
            <a:r>
              <a:rPr lang="ru-RU" dirty="0" smtClean="0"/>
              <a:t> и т.д.)</a:t>
            </a:r>
          </a:p>
          <a:p>
            <a:r>
              <a:rPr lang="ru-RU" dirty="0"/>
              <a:t>Перемотка ниток</a:t>
            </a:r>
          </a:p>
          <a:p>
            <a:r>
              <a:rPr lang="ru-RU" dirty="0" smtClean="0"/>
              <a:t>Завязывание и развязывание </a:t>
            </a:r>
            <a:r>
              <a:rPr lang="ru-RU" dirty="0" err="1" smtClean="0"/>
              <a:t>узелков,шнурков,бантиков</a:t>
            </a:r>
            <a:r>
              <a:rPr lang="ru-RU" dirty="0" smtClean="0"/>
              <a:t> и т.д.</a:t>
            </a:r>
          </a:p>
        </p:txBody>
      </p:sp>
    </p:spTree>
    <p:extLst>
      <p:ext uri="{BB962C8B-B14F-4D97-AF65-F5344CB8AC3E}">
        <p14:creationId xmlns:p14="http://schemas.microsoft.com/office/powerpoint/2010/main" val="5326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2771775" y="354012"/>
            <a:ext cx="3671886" cy="739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Шнуровки</a:t>
            </a:r>
          </a:p>
        </p:txBody>
      </p:sp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800" y="1844675"/>
            <a:ext cx="1584324" cy="13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87" y="2133600"/>
            <a:ext cx="1296987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5825" y="4005262"/>
            <a:ext cx="1714500" cy="141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087" y="4005262"/>
            <a:ext cx="2092324" cy="223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025" y="5661025"/>
            <a:ext cx="1223962" cy="93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1411" y="1628775"/>
            <a:ext cx="1871661" cy="187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51275" y="4005262"/>
            <a:ext cx="2376486" cy="237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8486" y="2133600"/>
            <a:ext cx="1800225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5287" y="260350"/>
            <a:ext cx="1338261" cy="155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19925" y="260350"/>
            <a:ext cx="1655761" cy="153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539750" y="0"/>
            <a:ext cx="8229600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                Шнуровки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325" y="333375"/>
            <a:ext cx="2501900" cy="333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3711" y="1052512"/>
            <a:ext cx="3313112" cy="24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187" y="3933825"/>
            <a:ext cx="3324225" cy="2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5600" y="4076700"/>
            <a:ext cx="3200399" cy="240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драмматизация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Пальчиковый театр</a:t>
            </a:r>
          </a:p>
          <a:p>
            <a:pPr marL="0" indent="0">
              <a:buNone/>
            </a:pPr>
            <a:r>
              <a:rPr lang="ru-RU" dirty="0" smtClean="0"/>
              <a:t>Постановка </a:t>
            </a:r>
            <a:r>
              <a:rPr lang="ru-RU" dirty="0" err="1" smtClean="0"/>
              <a:t>сценок,сказок</a:t>
            </a:r>
            <a:r>
              <a:rPr lang="ru-RU" dirty="0" smtClean="0"/>
              <a:t> при помощи театра пальчиковых кукол</a:t>
            </a:r>
          </a:p>
          <a:p>
            <a:r>
              <a:rPr lang="ru-RU" dirty="0" smtClean="0"/>
              <a:t>Теневой театр</a:t>
            </a:r>
          </a:p>
          <a:p>
            <a:pPr marL="0" indent="0">
              <a:buNone/>
            </a:pPr>
            <a:r>
              <a:rPr lang="ru-RU" dirty="0" err="1" smtClean="0"/>
              <a:t>Драмматизация</a:t>
            </a:r>
            <a:r>
              <a:rPr lang="ru-RU" dirty="0" smtClean="0"/>
              <a:t> сказок, игры с тенью в рамках лексической темы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idx="1"/>
          </p:nvPr>
        </p:nvSpPr>
        <p:spPr>
          <a:xfrm>
            <a:off x="684212" y="333375"/>
            <a:ext cx="7775575" cy="64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Средства развития мелкой моторики</a:t>
            </a:r>
          </a:p>
        </p:txBody>
      </p:sp>
      <p:sp>
        <p:nvSpPr>
          <p:cNvPr id="205" name="Shape 205"/>
          <p:cNvSpPr/>
          <p:nvPr/>
        </p:nvSpPr>
        <p:spPr>
          <a:xfrm>
            <a:off x="323850" y="2708275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250825" y="1052512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95287" y="4365625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3059111" y="1844675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795962" y="2708275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5867400" y="4365625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5795962" y="1052512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3203575" y="3573462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755650" y="1341437"/>
            <a:ext cx="18732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Пластилин</a:t>
            </a:r>
          </a:p>
        </p:txBody>
      </p:sp>
      <p:sp>
        <p:nvSpPr>
          <p:cNvPr id="214" name="Shape 214"/>
          <p:cNvSpPr/>
          <p:nvPr/>
        </p:nvSpPr>
        <p:spPr>
          <a:xfrm>
            <a:off x="6227762" y="1341437"/>
            <a:ext cx="2233612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Бумага </a:t>
            </a:r>
          </a:p>
        </p:txBody>
      </p:sp>
      <p:sp>
        <p:nvSpPr>
          <p:cNvPr id="215" name="Shape 215"/>
          <p:cNvSpPr/>
          <p:nvPr/>
        </p:nvSpPr>
        <p:spPr>
          <a:xfrm>
            <a:off x="900112" y="2852736"/>
            <a:ext cx="2016124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Крупа, бусы, пуговицы</a:t>
            </a:r>
          </a:p>
        </p:txBody>
      </p:sp>
      <p:sp>
        <p:nvSpPr>
          <p:cNvPr id="216" name="Shape 216"/>
          <p:cNvSpPr/>
          <p:nvPr/>
        </p:nvSpPr>
        <p:spPr>
          <a:xfrm>
            <a:off x="3492500" y="1989136"/>
            <a:ext cx="2089150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Природный материал</a:t>
            </a:r>
          </a:p>
        </p:txBody>
      </p:sp>
      <p:sp>
        <p:nvSpPr>
          <p:cNvPr id="217" name="Shape 217"/>
          <p:cNvSpPr/>
          <p:nvPr/>
        </p:nvSpPr>
        <p:spPr>
          <a:xfrm>
            <a:off x="3419475" y="3716337"/>
            <a:ext cx="2592387" cy="100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Нитки, тесьма, веревки, шнурки, ткани</a:t>
            </a:r>
          </a:p>
        </p:txBody>
      </p:sp>
      <p:sp>
        <p:nvSpPr>
          <p:cNvPr id="218" name="Shape 218"/>
          <p:cNvSpPr/>
          <p:nvPr/>
        </p:nvSpPr>
        <p:spPr>
          <a:xfrm>
            <a:off x="6372225" y="2997200"/>
            <a:ext cx="19431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Куклы</a:t>
            </a:r>
          </a:p>
        </p:txBody>
      </p:sp>
      <p:sp>
        <p:nvSpPr>
          <p:cNvPr id="219" name="Shape 219"/>
          <p:cNvSpPr/>
          <p:nvPr/>
        </p:nvSpPr>
        <p:spPr>
          <a:xfrm>
            <a:off x="3132136" y="5300662"/>
            <a:ext cx="3024187" cy="1152525"/>
          </a:xfrm>
          <a:prstGeom prst="ellipse">
            <a:avLst/>
          </a:prstGeom>
          <a:solidFill>
            <a:srgbClr val="FFCCCC"/>
          </a:solidFill>
          <a:ln w="9525" cap="rnd">
            <a:solidFill>
              <a:srgbClr val="FF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900112" y="4652962"/>
            <a:ext cx="201612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Песок</a:t>
            </a:r>
          </a:p>
        </p:txBody>
      </p:sp>
      <p:sp>
        <p:nvSpPr>
          <p:cNvPr id="221" name="Shape 221"/>
          <p:cNvSpPr/>
          <p:nvPr/>
        </p:nvSpPr>
        <p:spPr>
          <a:xfrm>
            <a:off x="6443662" y="4652962"/>
            <a:ext cx="1800225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Вода</a:t>
            </a:r>
          </a:p>
        </p:txBody>
      </p:sp>
      <p:sp>
        <p:nvSpPr>
          <p:cNvPr id="222" name="Shape 222"/>
          <p:cNvSpPr/>
          <p:nvPr/>
        </p:nvSpPr>
        <p:spPr>
          <a:xfrm>
            <a:off x="3203575" y="5373687"/>
            <a:ext cx="2952750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Карандаши, счетные палочки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95287" y="188911"/>
            <a:ext cx="8229600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пластилином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idx="1"/>
          </p:nvPr>
        </p:nvSpPr>
        <p:spPr>
          <a:xfrm>
            <a:off x="250825" y="1125537"/>
            <a:ext cx="4978399" cy="5399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800" b="0" i="0" u="sng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Пластилин</a:t>
            </a:r>
            <a:r>
              <a:rPr lang="en-US" sz="28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 дает уникальные возможности проводить интересные игры с пользой для общего развития ребенка. Покажите малышу все чудеса пластилинового мира, заинтересуйте его, и вы удивитесь, как быстро детские пальчики начнут создавать сначала неуклюжие, а потом все более сложные фигурки.</a:t>
            </a:r>
          </a:p>
        </p:txBody>
      </p:sp>
      <p:sp>
        <p:nvSpPr>
          <p:cNvPr id="229" name="Shape 229"/>
          <p:cNvSpPr/>
          <p:nvPr/>
        </p:nvSpPr>
        <p:spPr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162" y="1052512"/>
            <a:ext cx="3455986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4162" y="3860800"/>
            <a:ext cx="3384550" cy="253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23850" y="188911"/>
            <a:ext cx="8229600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пластилином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idx="1"/>
          </p:nvPr>
        </p:nvSpPr>
        <p:spPr>
          <a:xfrm>
            <a:off x="4643437" y="1268412"/>
            <a:ext cx="4249737" cy="4967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		Для детей со слабыми мышцами рук очень полезно проводить занятия лепкой из пластилина. Работа с пластилином является подготовительной к работе с другими материалами и овладению разными инструментами. 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87" y="1773236"/>
            <a:ext cx="4137024" cy="35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2268536" y="0"/>
            <a:ext cx="4967286" cy="868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бумагой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idx="1"/>
          </p:nvPr>
        </p:nvSpPr>
        <p:spPr>
          <a:xfrm>
            <a:off x="3995737" y="1125537"/>
            <a:ext cx="5148262" cy="532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Бумагу можно рвать, мять, складывать, разрезать ножницами. Эти игры и упражнения помогут ребенку узнать, как обычная бумага превращается в красивые аппликации и забавные объемные игрушки.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Развитию точных движений и памяти помогают плетение ковриков из бумажных полос, занятия в технике «оригами»: складывание корабликов, самолетиков, цветов, животных и других фигурок.</a:t>
            </a: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12" y="981075"/>
            <a:ext cx="3630612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00" y="3806825"/>
            <a:ext cx="3559175" cy="2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Игры со счетными палочками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idx="1"/>
          </p:nvPr>
        </p:nvSpPr>
        <p:spPr>
          <a:xfrm>
            <a:off x="179386" y="1268412"/>
            <a:ext cx="4392611" cy="3746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		В этих играх хорошими помощниками станут обыкновенные счетные палочки, карандаши или соломинки, веточки (если игра происходит на улице).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7537" y="1196975"/>
            <a:ext cx="4279899" cy="32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395287" y="4868862"/>
            <a:ext cx="8748712" cy="181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Нехитрые задания помогут ребенку развить внимание, воображение, познакомиться с геометрическими фигурами, буквами и понятием симметрии.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1258887" y="188911"/>
            <a:ext cx="7127875" cy="661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конструктором, мозаикой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550" y="4581525"/>
            <a:ext cx="2376487" cy="210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787" y="981075"/>
            <a:ext cx="1914524" cy="223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4662" y="3429000"/>
            <a:ext cx="4613274" cy="313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212" y="1125537"/>
            <a:ext cx="3871912" cy="290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А это учеба 2013-2014\7семестр\дз\Соломина Н. И\-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72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1116012" y="115886"/>
            <a:ext cx="7127875" cy="661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пуговицами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idx="1"/>
          </p:nvPr>
        </p:nvSpPr>
        <p:spPr>
          <a:xfrm>
            <a:off x="4284662" y="981075"/>
            <a:ext cx="4859336" cy="5876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Пуговичный массаж: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Заполните просторную коробку пуговицами.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Опустите руки в коробку;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Поводите ладонями по поверхности;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Перетирайте пуговицы между ладонями;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Пересыпайте их из ладошки в ладошку;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Найдите самую большую пуговицу, самую маленькую, квадратную, гладкую и пр.</a:t>
            </a:r>
          </a:p>
        </p:txBody>
      </p:sp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87" y="1341437"/>
            <a:ext cx="3024186" cy="171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87" y="3644900"/>
            <a:ext cx="3776662" cy="283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829151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крупами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idx="1"/>
          </p:nvPr>
        </p:nvSpPr>
        <p:spPr>
          <a:xfrm>
            <a:off x="457200" y="1196975"/>
            <a:ext cx="4043362" cy="532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Используем крупы в лепке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Пересыпаем крупу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Дождь, град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Разложи по тарелочкам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Вкусная кашка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Найди игрушку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Игра «Золушка»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«Отгадай, какая крупа в мешочке»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«Сухой бассейн» из гороха и фасоли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262" y="1125537"/>
            <a:ext cx="3582987" cy="268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1116012" y="115886"/>
            <a:ext cx="7632699" cy="661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  Игры с прищепками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idx="1"/>
          </p:nvPr>
        </p:nvSpPr>
        <p:spPr>
          <a:xfrm>
            <a:off x="539750" y="981075"/>
            <a:ext cx="8099425" cy="172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Простой предмет домашнего обихода, который можно легко превратить в замечательную развивающую игрушку – обычные пластмассовые прищепки. </a:t>
            </a:r>
          </a:p>
        </p:txBody>
      </p:sp>
      <p:sp>
        <p:nvSpPr>
          <p:cNvPr id="285" name="Shape 285"/>
          <p:cNvSpPr/>
          <p:nvPr/>
        </p:nvSpPr>
        <p:spPr>
          <a:xfrm>
            <a:off x="3995737" y="5681662"/>
            <a:ext cx="4392611" cy="5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0" y="1798636"/>
            <a:ext cx="217487" cy="231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baseline="0">
                <a:solidFill>
                  <a:srgbClr val="A52A2A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650" y="3284537"/>
            <a:ext cx="2663824" cy="316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500" y="3429000"/>
            <a:ext cx="2286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116012" y="115886"/>
            <a:ext cx="7632699" cy="661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                Игры с прищепками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idx="1"/>
          </p:nvPr>
        </p:nvSpPr>
        <p:spPr>
          <a:xfrm>
            <a:off x="4932362" y="1125537"/>
            <a:ext cx="4211637" cy="4391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Соревнуемся, кто больше прицепит прищепок на заготовку за определённое время. </a:t>
            </a:r>
            <a:b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- Делаем из прищепок различные конструкции. 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 -Нанизываем прищепки одного цвета или двух цветов по очереди. 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«Рыбалка» 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«Веселые счеты». 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Прищепочный массаж</a:t>
            </a:r>
          </a:p>
          <a:p>
            <a:pPr marL="342900" marR="0" lvl="0" indent="-2730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611187" y="5057775"/>
            <a:ext cx="7777162" cy="5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0" y="1798636"/>
            <a:ext cx="217487" cy="231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baseline="0">
                <a:solidFill>
                  <a:srgbClr val="A52A2A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196975"/>
            <a:ext cx="4176711" cy="33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68312" y="260350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природным материалом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idx="1"/>
          </p:nvPr>
        </p:nvSpPr>
        <p:spPr>
          <a:xfrm>
            <a:off x="0" y="4581525"/>
            <a:ext cx="9144000" cy="2276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		Гуляя с ребенком во дворе, в парке, в лесу, обратите внимание на то, как щедро может одарить природа наблюдательного человека. Из камешков и палочек можно создавать интересные творческие композиции, из снега и глины лепить большие и маленькие фигуры. Все это позволяет развивать тактильно-двигательное восприятие ребенка.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211" y="1700211"/>
            <a:ext cx="3240087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12" y="1125537"/>
            <a:ext cx="2806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1500" y="981075"/>
            <a:ext cx="2808287" cy="2106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2051050" y="260350"/>
            <a:ext cx="4854575" cy="771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4400" b="1" i="0" u="none" strike="noStrike" cap="small" baseline="0">
                <a:solidFill>
                  <a:schemeClr val="fol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Рисование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68312" y="981075"/>
            <a:ext cx="7667625" cy="4679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		Рисование – занятие, любимое всеми детьми и очень полезное. И не обязательно рисовать только карандашом или кистью на бумаге или картоне. Можно рисовать на снегу и песке, на запотевшем окне и асфальте. Полезно рисовать пальцем, ладонью, палочкой, делать </a:t>
            </a: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отпечатки кусочком ваты,</a:t>
            </a: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скомканной бумаги. </a:t>
            </a:r>
          </a:p>
        </p:txBody>
      </p:sp>
      <p:pic>
        <p:nvPicPr>
          <p:cNvPr id="313" name="Shape 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812" y="4076700"/>
            <a:ext cx="3295649" cy="247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2268536" y="260350"/>
            <a:ext cx="51943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990033"/>
                </a:solidFill>
                <a:latin typeface="Arial"/>
                <a:ea typeface="Arial"/>
                <a:cs typeface="Arial"/>
                <a:sym typeface="Arial"/>
              </a:rPr>
              <a:t>Игры с песком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idx="1"/>
          </p:nvPr>
        </p:nvSpPr>
        <p:spPr>
          <a:xfrm>
            <a:off x="0" y="1341437"/>
            <a:ext cx="5795961" cy="540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- Погладь рукой песок. Что ты чувствуешь? Какой песок? Как его сделать сырым? Попрыскай из пульверизатора.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Положи свою ладонь на песок. Это след от твоей ладони. А это след от моей ладони. Чей след больше? Чей меньше? Посмотри, какие следы можно сделать с помощью крышек от бутылок, палочек. Попробуй изобразить след кошки.Сделай большой след и маленький.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- Разгладь песок двумя руками. Отряхни руки.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- Я закопаю несколько игрушек, а ты попробуй найти.</a:t>
            </a:r>
          </a:p>
        </p:txBody>
      </p:sp>
      <p:pic>
        <p:nvPicPr>
          <p:cNvPr id="320" name="Shape 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586" y="1052512"/>
            <a:ext cx="1512887" cy="109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2725" y="3500437"/>
            <a:ext cx="3582987" cy="268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2051050" y="188911"/>
            <a:ext cx="5113337" cy="908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Игры с водой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idx="1"/>
          </p:nvPr>
        </p:nvSpPr>
        <p:spPr>
          <a:xfrm>
            <a:off x="179386" y="1341437"/>
            <a:ext cx="5113337" cy="5256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Возьми бутылку двумя руками. Какая вода в этой бутылке, теплая или холодная? А в другой бутылке? Открой бутылку с теплой водой, вылей воду в таз.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Возьми губку, намочи ее в воде. Выжми воду в миску  сначала одной рукой, потом намочи губку и выжми другой рукой.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- Намочи салфетку, выжми ее двумя руками, протри стол. Расправь салфетку и сложи ее. Вытри руки полотенцем. </a:t>
            </a:r>
          </a:p>
        </p:txBody>
      </p:sp>
      <p:sp>
        <p:nvSpPr>
          <p:cNvPr id="328" name="Shape 328"/>
          <p:cNvSpPr/>
          <p:nvPr/>
        </p:nvSpPr>
        <p:spPr>
          <a:xfrm>
            <a:off x="0" y="2566986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0" y="25654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600" y="1773236"/>
            <a:ext cx="18192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950" y="476250"/>
            <a:ext cx="1638300" cy="17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8625" y="3860800"/>
            <a:ext cx="3327399" cy="24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23850" y="260350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Игры с веревочкой</a:t>
            </a:r>
          </a:p>
        </p:txBody>
      </p:sp>
      <p:sp>
        <p:nvSpPr>
          <p:cNvPr id="363" name="Shape 363"/>
          <p:cNvSpPr txBox="1">
            <a:spLocks noGrp="1"/>
          </p:cNvSpPr>
          <p:nvPr>
            <p:ph idx="1"/>
          </p:nvPr>
        </p:nvSpPr>
        <p:spPr>
          <a:xfrm>
            <a:off x="179386" y="3213100"/>
            <a:ext cx="8713786" cy="3455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Как и любая игра, требующая концентрации внимания, игры с веревочкой производят психотерапевтический эффект, позволяя отключаться на время от забот повседневности. Врачи-физиотерапевты убеждаются, что упражнения с веревкой способствуют более быстрому восстановлению моторики пальцев после полученных травм рук. Учителя математики находят их полезными для объяснения некоторых абстрактных понятий и терминов. </a:t>
            </a:r>
          </a:p>
        </p:txBody>
      </p:sp>
      <p:pic>
        <p:nvPicPr>
          <p:cNvPr id="364" name="Shape 3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225" y="1058862"/>
            <a:ext cx="2376486" cy="173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" y="1268412"/>
            <a:ext cx="4119561" cy="158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370136" y="333375"/>
            <a:ext cx="4402136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Куклы</a:t>
            </a:r>
          </a:p>
        </p:txBody>
      </p:sp>
      <p:sp>
        <p:nvSpPr>
          <p:cNvPr id="371" name="Shape 371"/>
          <p:cNvSpPr txBox="1">
            <a:spLocks noGrp="1"/>
          </p:cNvSpPr>
          <p:nvPr>
            <p:ph idx="1"/>
          </p:nvPr>
        </p:nvSpPr>
        <p:spPr>
          <a:xfrm>
            <a:off x="2195511" y="1125537"/>
            <a:ext cx="5184775" cy="532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		Для развития мелкой моторики используются куклы, соответствующие возможностям ребенка и развивающие их. Куклы бывают разные: петрушечные куклы, вязаные пальчиковые куклы, мягкие подвижные «куклы-рукавички», комбинированные куклы, «я–куклы», куклы-марионетки.</a:t>
            </a:r>
          </a:p>
        </p:txBody>
      </p:sp>
      <p:pic>
        <p:nvPicPr>
          <p:cNvPr id="372" name="Shape 3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50" y="765175"/>
            <a:ext cx="1163637" cy="172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7625" y="620712"/>
            <a:ext cx="1081086" cy="18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50" y="3933825"/>
            <a:ext cx="1779586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1725" y="3933825"/>
            <a:ext cx="1504950" cy="230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А это учеба 2013-2014\7семестр\дз\Соломина Н. И\-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26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87" y="908050"/>
            <a:ext cx="3943350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900" y="908050"/>
            <a:ext cx="3933825" cy="52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225" y="2349500"/>
            <a:ext cx="25400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562" y="260350"/>
            <a:ext cx="23431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50" y="260350"/>
            <a:ext cx="3744912" cy="249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6236" y="3429000"/>
            <a:ext cx="3248025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3662" y="4365625"/>
            <a:ext cx="2449512" cy="183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0825" y="3141661"/>
            <a:ext cx="2232025" cy="297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825" y="3068636"/>
            <a:ext cx="4602162" cy="34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5375" y="476250"/>
            <a:ext cx="4929187" cy="3697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folHlink"/>
            </a:gs>
            <a:gs pos="100000">
              <a:srgbClr val="CCECFF"/>
            </a:gs>
          </a:gsLst>
          <a:lin ang="18899999" scaled="0"/>
        </a:gra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 кистей рук и пальцев</a:t>
            </a:r>
          </a:p>
        </p:txBody>
      </p:sp>
      <p:sp>
        <p:nvSpPr>
          <p:cNvPr id="403" name="Shape 403"/>
          <p:cNvSpPr txBox="1">
            <a:spLocks noGrp="1"/>
          </p:cNvSpPr>
          <p:nvPr>
            <p:ph idx="1"/>
          </p:nvPr>
        </p:nvSpPr>
        <p:spPr>
          <a:xfrm>
            <a:off x="323850" y="1125537"/>
            <a:ext cx="5400675" cy="53292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sng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</a:t>
            </a: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является одним из видов пассивной гимнастики. Он оказывает общеукрепляющее действие на мышечную систему, повышая тонус, эластичность и сократительную способность мышц. </a:t>
            </a:r>
          </a:p>
          <a:p>
            <a:pPr marL="342900" marR="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Приемы массажа и самомассажа кистей и пальцев рук: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 тыльной стороны кистей рук 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  ладони 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 пальцев рук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525" y="4005262"/>
            <a:ext cx="2952750" cy="256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325" y="1052512"/>
            <a:ext cx="2132011" cy="269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Массаж ладоней и пальцев рук природными материалами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idx="1"/>
          </p:nvPr>
        </p:nvSpPr>
        <p:spPr>
          <a:xfrm>
            <a:off x="323850" y="1125537"/>
            <a:ext cx="5327649" cy="2158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730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Можно предложить массаж с использованием сосновых, еловых, кедровых шишек, грецких орехов, фундука.</a:t>
            </a:r>
          </a:p>
          <a:p>
            <a:pPr marL="342900" marR="0" lvl="0" indent="-2730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Shape 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987" y="3141661"/>
            <a:ext cx="2538411" cy="338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825" y="1268412"/>
            <a:ext cx="3775074" cy="283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/>
          <p:nvPr/>
        </p:nvSpPr>
        <p:spPr>
          <a:xfrm>
            <a:off x="3851275" y="3749675"/>
            <a:ext cx="4662487" cy="3108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Игры: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«Покрути шишку»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«Покатай шишку»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«Поймай шишку»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«Сжимай шишку»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«Пересыпь орешки»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«Орехи на подносе»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chemeClr val="folHlink"/>
            </a:gs>
          </a:gsLst>
          <a:lin ang="2700000" scaled="0"/>
        </a:gra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1908175" y="188911"/>
            <a:ext cx="5627686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Массажеры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idx="1"/>
          </p:nvPr>
        </p:nvSpPr>
        <p:spPr>
          <a:xfrm>
            <a:off x="468312" y="981075"/>
            <a:ext cx="8147049" cy="2016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1" i="1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Упражнения с массажерами</a:t>
            </a: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: катать по столу от кончиков пальцев до локтя, между ладонями, по тыльной стороне кисти.</a:t>
            </a:r>
          </a:p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Выполнять упражнения надо обязательно каждой рукой по очереди.</a:t>
            </a:r>
          </a:p>
        </p:txBody>
      </p:sp>
      <p:pic>
        <p:nvPicPr>
          <p:cNvPr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62" y="3213100"/>
            <a:ext cx="4319586" cy="32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212" y="3860800"/>
            <a:ext cx="3098800" cy="1865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chemeClr val="folHlink"/>
            </a:gs>
          </a:gsLst>
          <a:lin ang="2700000" scaled="0"/>
        </a:gra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1116012" y="260350"/>
            <a:ext cx="6851649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1" i="1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Упражнения с мячами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idx="1"/>
          </p:nvPr>
        </p:nvSpPr>
        <p:spPr>
          <a:xfrm>
            <a:off x="323850" y="1412875"/>
            <a:ext cx="4465636" cy="5256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учиться захватывать мяч всей кистью и отпускать его; </a:t>
            </a:r>
          </a:p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катать мяч по часовой стрелке;</a:t>
            </a:r>
          </a:p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держать одной рукой – другой рукой выполнить ввинчивающие движения, пощелкивания, пощипывания. </a:t>
            </a:r>
          </a:p>
          <a:p>
            <a:pPr marL="0" marR="0" lvl="0" indent="533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		Выполнять упражнения надо обязательно каждой рукой по очереди.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362" y="2060575"/>
            <a:ext cx="3871912" cy="333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323850" y="476250"/>
            <a:ext cx="8229600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Пальчиковая гимнастика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idx="1"/>
          </p:nvPr>
        </p:nvSpPr>
        <p:spPr>
          <a:xfrm>
            <a:off x="395287" y="1700211"/>
            <a:ext cx="8229600" cy="42497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Включение пальчиковых игр и упражнений в любой урок или занятие вызывает у детей оживление, эмоциональный подъем и оказывает специфическое тонизирующее действие на функциональное состояние мозга и развитие речи.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Педагог знакомит детей с такими упражнениями в определенной последовательности. Можно разделить их на три группы.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1" i="1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 группа. Упражнения для кистей рук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1" i="1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2 группа. Упражнения условно статические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1" i="1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3 группа. Упражнения для пальцев динамические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Упражнения для кистей рук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301608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—</a:t>
            </a:r>
            <a:r>
              <a:rPr lang="ru-RU" dirty="0"/>
              <a:t>	развивают подражательную способность, достаточно просты и не требуют тонких дифференцированных движений;</a:t>
            </a:r>
          </a:p>
          <a:p>
            <a:pPr marL="0" indent="0">
              <a:buNone/>
            </a:pPr>
            <a:r>
              <a:rPr lang="ru-RU" dirty="0"/>
              <a:t>—	учат напрягать и расслаблять мышцы;</a:t>
            </a:r>
          </a:p>
          <a:p>
            <a:pPr marL="0" indent="0">
              <a:buNone/>
            </a:pPr>
            <a:r>
              <a:rPr lang="ru-RU" dirty="0"/>
              <a:t>—	развивают умение сохранять положение пальцев некоторое время;</a:t>
            </a:r>
          </a:p>
          <a:p>
            <a:pPr marL="0" indent="0">
              <a:buNone/>
            </a:pPr>
            <a:r>
              <a:rPr lang="ru-RU" dirty="0"/>
              <a:t>—	учат переключаться с одного движения на другое.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«</a:t>
            </a:r>
            <a:r>
              <a:rPr lang="ru-RU" dirty="0"/>
              <a:t>Флажки»-Одновременно опускать и поднимать ладони, сопровождая движения стихами. Если ребёнок легко выполняет это упражнение, можно предложить опускать и поднимать ладони, не сгибая пальцы..</a:t>
            </a:r>
          </a:p>
          <a:p>
            <a:pPr marL="0" indent="0" algn="just">
              <a:buNone/>
            </a:pPr>
            <a:r>
              <a:rPr lang="ru-RU" dirty="0"/>
              <a:t>Я в руках флажки держу</a:t>
            </a:r>
          </a:p>
          <a:p>
            <a:pPr marL="0" indent="0" algn="just">
              <a:buNone/>
            </a:pPr>
            <a:r>
              <a:rPr lang="ru-RU" dirty="0"/>
              <a:t>И ребятам всем машу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Упражнения для пальцев условно-статические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- совершенствуют </a:t>
            </a:r>
            <a:r>
              <a:rPr lang="ru-RU" dirty="0"/>
              <a:t>полученные ранее навыки на более высоком уровне и требуют более точных движений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ru-RU" dirty="0" smtClean="0"/>
              <a:t>Задействуется часть пальцев руки</a:t>
            </a:r>
          </a:p>
          <a:p>
            <a:pPr marL="0" indent="0">
              <a:buNone/>
            </a:pPr>
            <a:r>
              <a:rPr lang="ru-RU" dirty="0" smtClean="0"/>
              <a:t>Пример:</a:t>
            </a:r>
          </a:p>
          <a:p>
            <a:pPr marL="0" indent="0">
              <a:buNone/>
            </a:pPr>
            <a:r>
              <a:rPr lang="ru-RU" dirty="0"/>
              <a:t>«Пчела»</a:t>
            </a:r>
          </a:p>
          <a:p>
            <a:pPr marL="0" indent="0">
              <a:buNone/>
            </a:pPr>
            <a:r>
              <a:rPr lang="ru-RU" dirty="0"/>
              <a:t>Выпрямить указательный палец, остальные пальцы прижать к ладони большим пальцем. Вращать указательным пальцем.</a:t>
            </a:r>
          </a:p>
          <a:p>
            <a:pPr marL="0" indent="0">
              <a:buNone/>
            </a:pPr>
            <a:r>
              <a:rPr lang="ru-RU" dirty="0" err="1"/>
              <a:t>Жу-жу-жу</a:t>
            </a:r>
            <a:r>
              <a:rPr lang="ru-RU" dirty="0"/>
              <a:t>, </a:t>
            </a:r>
            <a:r>
              <a:rPr lang="ru-RU" dirty="0" err="1"/>
              <a:t>жу-жу-жу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Над цветами я кружу!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CCFF"/>
            </a:gs>
            <a:gs pos="100000">
              <a:srgbClr val="CCECFF"/>
            </a:gs>
          </a:gsLst>
          <a:lin ang="13499999" scaled="0"/>
        </a:gra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idx="1"/>
          </p:nvPr>
        </p:nvSpPr>
        <p:spPr>
          <a:xfrm>
            <a:off x="0" y="404812"/>
            <a:ext cx="5003800" cy="3311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8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Всестороннее представление об окружающем предметном мире у человека не может сложиться без тактильно-двигательного восприятия, так как оно лежит в основе чувственного познания</a:t>
            </a:r>
            <a:r>
              <a:rPr lang="en-US" sz="32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.. 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825" y="333375"/>
            <a:ext cx="3703636" cy="38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323850" y="4581525"/>
            <a:ext cx="8459786" cy="181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Именно с помощью тактильно-двигательного восприятия складываются первые впечатления о форме, величине предметов, их расположении в пространстве. 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79296" cy="1138138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Упражнения для пальцев динамические: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301608" cy="481399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—</a:t>
            </a:r>
            <a:r>
              <a:rPr lang="ru-RU" dirty="0"/>
              <a:t>	развивают точную координацию движений;</a:t>
            </a:r>
          </a:p>
          <a:p>
            <a:r>
              <a:rPr lang="ru-RU" dirty="0"/>
              <a:t>—	учат сгибать и разгибать пальцы рук;</a:t>
            </a:r>
          </a:p>
          <a:p>
            <a:r>
              <a:rPr lang="ru-RU" dirty="0"/>
              <a:t>—	учат противопоставлять большой палец остальным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Пример: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«Семья»</a:t>
            </a:r>
          </a:p>
          <a:p>
            <a:pPr marL="0" indent="0">
              <a:buNone/>
            </a:pPr>
            <a:r>
              <a:rPr lang="ru-RU" dirty="0"/>
              <a:t>Сжать пальчики в кулачок, затем по очереди разгибать их, начиная с большого пальца.</a:t>
            </a:r>
          </a:p>
          <a:p>
            <a:pPr marL="0" indent="0">
              <a:buNone/>
            </a:pPr>
            <a:r>
              <a:rPr lang="ru-RU" dirty="0"/>
              <a:t>Этот пальчик – дедушка,</a:t>
            </a:r>
          </a:p>
          <a:p>
            <a:pPr marL="0" indent="0">
              <a:buNone/>
            </a:pPr>
            <a:r>
              <a:rPr lang="ru-RU" dirty="0"/>
              <a:t>Этот пальчик – бабушка,</a:t>
            </a:r>
          </a:p>
          <a:p>
            <a:pPr marL="0" indent="0">
              <a:buNone/>
            </a:pPr>
            <a:r>
              <a:rPr lang="ru-RU" dirty="0"/>
              <a:t>Этот пальчик – папочка,</a:t>
            </a:r>
          </a:p>
          <a:p>
            <a:pPr marL="0" indent="0">
              <a:buNone/>
            </a:pPr>
            <a:r>
              <a:rPr lang="ru-RU" dirty="0"/>
              <a:t>Этот пальчик – мамочка.</a:t>
            </a:r>
          </a:p>
          <a:p>
            <a:pPr marL="0" indent="0">
              <a:buNone/>
            </a:pPr>
            <a:r>
              <a:rPr lang="ru-RU" dirty="0"/>
              <a:t>Этот пальчик – это Я.</a:t>
            </a:r>
          </a:p>
          <a:p>
            <a:pPr marL="0" indent="0">
              <a:buNone/>
            </a:pPr>
            <a:r>
              <a:rPr lang="ru-RU" dirty="0"/>
              <a:t>Вот и вся моя семья.</a:t>
            </a:r>
          </a:p>
          <a:p>
            <a:pPr marL="0" indent="0">
              <a:buNone/>
            </a:pPr>
            <a:r>
              <a:rPr lang="ru-RU" dirty="0"/>
              <a:t>На слова последней строчки ритмично сжимать и разжимать пальцы.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9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Народные пальчиковые игры</a:t>
            </a:r>
          </a:p>
        </p:txBody>
      </p:sp>
      <p:sp>
        <p:nvSpPr>
          <p:cNvPr id="441" name="Shape 441"/>
          <p:cNvSpPr txBox="1">
            <a:spLocks noGrp="1"/>
          </p:cNvSpPr>
          <p:nvPr>
            <p:ph idx="1"/>
          </p:nvPr>
        </p:nvSpPr>
        <p:spPr>
          <a:xfrm>
            <a:off x="0" y="1196975"/>
            <a:ext cx="8027986" cy="2519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		Их смысл не только в развитии мелкой моторики. Они позволяют ребенку ощутить радость телесного контакта, почувствовать свои пальцы, локоть, плечо; осознать себя в системе телесных координат, сформировать схему тела. </a:t>
            </a:r>
          </a:p>
          <a:p>
            <a:pPr marL="342900" marR="0" lvl="0" indent="-2730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395287" y="3933825"/>
            <a:ext cx="4572000" cy="2676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Это предотвращает возможность возникновения многих неврозов в дальнейшем, дает человеку чувство самообладания. </a:t>
            </a:r>
          </a:p>
        </p:txBody>
      </p:sp>
      <p:pic>
        <p:nvPicPr>
          <p:cNvPr id="443" name="Shape 4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462" y="3500437"/>
            <a:ext cx="406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Графический диктант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Используется для подготовки руки к письму, формирования тонких, координированных  движений руки, обучение навыкам начертания графических элементов на бумаге. </a:t>
            </a:r>
          </a:p>
          <a:p>
            <a:r>
              <a:rPr lang="ru-RU" dirty="0" smtClean="0"/>
              <a:t>Формирование навыков зрительно-пространственной ориентации в листе.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52809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9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Примеры графического диктанта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Рисование линий</a:t>
            </a:r>
          </a:p>
          <a:p>
            <a:r>
              <a:rPr lang="ru-RU" dirty="0" smtClean="0"/>
              <a:t>Рисование различных фигур по словестной  инструкции:</a:t>
            </a:r>
          </a:p>
          <a:p>
            <a:pPr>
              <a:buFontTx/>
              <a:buChar char="-"/>
            </a:pPr>
            <a:r>
              <a:rPr lang="ru-RU" dirty="0" smtClean="0"/>
              <a:t>Две клетки </a:t>
            </a:r>
            <a:r>
              <a:rPr lang="ru-RU" dirty="0" err="1" smtClean="0"/>
              <a:t>влево,две</a:t>
            </a:r>
            <a:r>
              <a:rPr lang="ru-RU" dirty="0" smtClean="0"/>
              <a:t> клетки </a:t>
            </a:r>
            <a:r>
              <a:rPr lang="ru-RU" dirty="0" err="1" smtClean="0"/>
              <a:t>вниз,две</a:t>
            </a:r>
            <a:r>
              <a:rPr lang="ru-RU" dirty="0" smtClean="0"/>
              <a:t> клетки вправо, две клетки вверх;</a:t>
            </a:r>
          </a:p>
          <a:p>
            <a:pPr>
              <a:buFontTx/>
              <a:buChar char="-"/>
            </a:pPr>
            <a:r>
              <a:rPr lang="ru-RU" dirty="0" smtClean="0"/>
              <a:t>Клетка вверх, клетка </a:t>
            </a:r>
            <a:r>
              <a:rPr lang="ru-RU" dirty="0" err="1" smtClean="0"/>
              <a:t>вправо,клетка</a:t>
            </a:r>
            <a:r>
              <a:rPr lang="ru-RU" dirty="0" smtClean="0"/>
              <a:t> </a:t>
            </a:r>
            <a:r>
              <a:rPr lang="ru-RU" dirty="0" err="1" smtClean="0"/>
              <a:t>вниз,клетка</a:t>
            </a:r>
            <a:r>
              <a:rPr lang="ru-RU" dirty="0" smtClean="0"/>
              <a:t> </a:t>
            </a:r>
            <a:r>
              <a:rPr lang="ru-RU" dirty="0" err="1" smtClean="0"/>
              <a:t>вправо,клетка</a:t>
            </a:r>
            <a:r>
              <a:rPr lang="ru-RU" dirty="0" smtClean="0"/>
              <a:t> </a:t>
            </a:r>
            <a:r>
              <a:rPr lang="ru-RU" dirty="0" err="1" smtClean="0"/>
              <a:t>вверх,клетка</a:t>
            </a:r>
            <a:r>
              <a:rPr lang="ru-RU" dirty="0" smtClean="0"/>
              <a:t> </a:t>
            </a:r>
            <a:r>
              <a:rPr lang="ru-RU" dirty="0" err="1" smtClean="0"/>
              <a:t>вправо,клетка</a:t>
            </a:r>
            <a:r>
              <a:rPr lang="ru-RU" dirty="0" smtClean="0"/>
              <a:t> вниз</a:t>
            </a:r>
          </a:p>
          <a:p>
            <a:r>
              <a:rPr lang="ru-RU" dirty="0" smtClean="0"/>
              <a:t>Рисование фигурных линий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8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Рисование по контурам</a:t>
            </a:r>
          </a:p>
          <a:p>
            <a:r>
              <a:rPr lang="ru-RU" dirty="0" smtClean="0"/>
              <a:t>Соединение точек</a:t>
            </a:r>
          </a:p>
          <a:p>
            <a:r>
              <a:rPr lang="ru-RU" dirty="0" err="1" smtClean="0"/>
              <a:t>дорисовывание</a:t>
            </a:r>
            <a:endParaRPr lang="ru-RU" dirty="0" smtClean="0"/>
          </a:p>
          <a:p>
            <a:r>
              <a:rPr lang="ru-RU" dirty="0" smtClean="0"/>
              <a:t>Лабиринты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6" y="4221088"/>
            <a:ext cx="5575721" cy="174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Public\Documents\Documents\ЯЮЭ\логопедия\копилка логопедия\развитие -игры и методики\зрительно - пространственное восприятие\3. Зрительно – моторная координация\лабиринт\лабири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85" y="1886839"/>
            <a:ext cx="311953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ublic\Documents\Documents\ЯЮЭ\логопедия\копилка логопедия\развитие -игры и методики\зрительно - пространственное восприятие\обводка\i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16" y="1579524"/>
            <a:ext cx="21050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ublic\Documents\Documents\ЯЮЭ\логопедия\копилка логопедия\развитие -игры и методики\зрительно - пространственное восприятие\обводка\2b2d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80" y="3645024"/>
            <a:ext cx="4081636" cy="30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ublic\Documents\Documents\ЯЮЭ\логопедия\копилка логопедия\развитие -игры и методики\зрительно - пространственное восприятие\3. Зрительно – моторная координация\штриховка\штриховки-202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520280" cy="37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Штриховки, обводки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3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2051050" y="0"/>
            <a:ext cx="5399086" cy="64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Заключение</a:t>
            </a: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49" name="Shape 449"/>
          <p:cNvSpPr txBox="1">
            <a:spLocks noGrp="1"/>
          </p:cNvSpPr>
          <p:nvPr>
            <p:ph idx="1"/>
          </p:nvPr>
        </p:nvSpPr>
        <p:spPr>
          <a:xfrm>
            <a:off x="0" y="692150"/>
            <a:ext cx="9144000" cy="2736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Развитие мелкой моторики и тактильно-двигательного восприятия у детей позволяет детям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1" u="none" strike="noStrike" cap="none" baseline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овладеть навыками письма, рисования, ручного труда, что в будущем поможет избежать многих проблем школьного обучения,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1" u="none" strike="noStrike" cap="none" baseline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лучше адаптироваться в практической жизни,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60416"/>
              <a:buFont typeface="Arial"/>
              <a:buChar char="●"/>
            </a:pPr>
            <a:r>
              <a:rPr lang="en-US" sz="2400" b="0" i="1" u="none" strike="noStrike" cap="none" baseline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научиться понимать многие явления окружающего мира. </a:t>
            </a:r>
          </a:p>
        </p:txBody>
      </p:sp>
      <p:pic>
        <p:nvPicPr>
          <p:cNvPr id="450" name="Shape 4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87" y="3213100"/>
            <a:ext cx="333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7050" y="3429000"/>
            <a:ext cx="1905000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1637" y="3644900"/>
            <a:ext cx="2095500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15" y="1355144"/>
            <a:ext cx="2163125" cy="30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000" y="199837"/>
            <a:ext cx="7498080" cy="1143000"/>
          </a:xfrm>
        </p:spPr>
        <p:txBody>
          <a:bodyPr/>
          <a:lstStyle/>
          <a:p>
            <a:r>
              <a:rPr lang="ru-RU" dirty="0" smtClean="0"/>
              <a:t>Рекомендуемая литература</a:t>
            </a:r>
            <a:endParaRPr lang="ru-RU" dirty="0"/>
          </a:p>
        </p:txBody>
      </p:sp>
      <p:pic>
        <p:nvPicPr>
          <p:cNvPr id="1026" name="Picture 2" descr="C:\Users\Public\Documents\Documents\ЯЮЭ\логопедия\копилка логопедия\развитие -игры и методики\движение,просодика,дыхание\моторика,пространственное\контур,линия,цвет\Изображ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673630" cy="34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956">
            <a:off x="1642641" y="3665921"/>
            <a:ext cx="2252547" cy="32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912">
            <a:off x="263433" y="4507487"/>
            <a:ext cx="161103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1747143" cy="31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ublic\Documents\Image-01_0001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77009"/>
            <a:ext cx="1815803" cy="24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ublic\Documents\img001_0001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79" y="3717032"/>
            <a:ext cx="2280042" cy="23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ublic\Documents\n0001_0001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6" y="4460873"/>
            <a:ext cx="1725427" cy="24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ublic\Documents\djvutmp1_0001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23" y="4365104"/>
            <a:ext cx="1722097" cy="24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17" y="2986956"/>
            <a:ext cx="1160913" cy="17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CCCC"/>
            </a:gs>
          </a:gsLst>
          <a:lin ang="2700000" scaled="0"/>
        </a:gra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1476375" y="1341437"/>
            <a:ext cx="6840537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US" sz="4800" b="1" i="1" u="none" strike="noStrike" cap="none" baseline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387" y="2708275"/>
            <a:ext cx="1419224" cy="143986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>
            <a:off x="1350962" y="4941887"/>
            <a:ext cx="6440486" cy="1223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342900" algn="ctr" rtl="0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400" b="0" i="0" u="none" strike="noStrike" cap="none" baseline="0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CCECFF"/>
            </a:gs>
          </a:gsLst>
          <a:lin ang="2700000" scaled="0"/>
        </a:gra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idx="1"/>
          </p:nvPr>
        </p:nvSpPr>
        <p:spPr>
          <a:xfrm>
            <a:off x="0" y="130175"/>
            <a:ext cx="5435599" cy="659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Известный итальянский педагог, психолог и врач Мария Монтессори отмечала, что благодаря контакту с окружением и собственным исследованиям, ребенок формирует запас понятий, которыми может оперировать его интеллект. Без этого теряется способность к абстрагированию. Контакт происходит с помощью органов чувств и движений. 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062" y="1628775"/>
            <a:ext cx="3240086" cy="28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CCEC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idx="1"/>
          </p:nvPr>
        </p:nvSpPr>
        <p:spPr>
          <a:xfrm>
            <a:off x="0" y="549275"/>
            <a:ext cx="9144000" cy="2449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		Уже доказано, что развитие руки находится в тесной связи с развитием речи и мышления ребенка. Поэтому работа по развитию мелкой моторики должна начинаться задолго до поступления ребенка в школу. 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236" y="2924175"/>
            <a:ext cx="5648325" cy="364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38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Направления работы по формированию графической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52936"/>
            <a:ext cx="7776864" cy="3240360"/>
          </a:xfrm>
        </p:spPr>
        <p:txBody>
          <a:bodyPr/>
          <a:lstStyle/>
          <a:p>
            <a:r>
              <a:rPr lang="ru-RU" dirty="0" smtClean="0"/>
              <a:t>Тренировка мускулатуры руки</a:t>
            </a:r>
          </a:p>
          <a:p>
            <a:r>
              <a:rPr lang="ru-RU" dirty="0" smtClean="0"/>
              <a:t>Дифференцировка тонких движений кисти, пальцев рук.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5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Приемы развития графического навыка, мелкой моторики рук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3967"/>
            <a:ext cx="7931224" cy="420932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Упражнения на развитие предметных действий</a:t>
            </a:r>
          </a:p>
          <a:p>
            <a:r>
              <a:rPr lang="ru-RU" dirty="0" smtClean="0"/>
              <a:t>Пальчиковая гимнастика</a:t>
            </a:r>
          </a:p>
          <a:p>
            <a:r>
              <a:rPr lang="ru-RU" dirty="0" smtClean="0"/>
              <a:t>Игры-</a:t>
            </a:r>
            <a:r>
              <a:rPr lang="ru-RU" dirty="0" err="1" smtClean="0"/>
              <a:t>драмматизации</a:t>
            </a:r>
            <a:r>
              <a:rPr lang="ru-RU" dirty="0" smtClean="0"/>
              <a:t>: теневой, пальчиковый театр</a:t>
            </a:r>
          </a:p>
          <a:p>
            <a:r>
              <a:rPr lang="ru-RU" dirty="0" smtClean="0"/>
              <a:t>Графический диктант</a:t>
            </a:r>
          </a:p>
          <a:p>
            <a:r>
              <a:rPr lang="ru-RU" dirty="0" smtClean="0"/>
              <a:t>Рисование-по точкам, контурам, клеточкам; </a:t>
            </a:r>
          </a:p>
          <a:p>
            <a:r>
              <a:rPr lang="ru-RU" dirty="0" smtClean="0"/>
              <a:t>Рисование линий, фигур</a:t>
            </a:r>
          </a:p>
          <a:p>
            <a:r>
              <a:rPr lang="ru-RU" dirty="0" smtClean="0"/>
              <a:t>Штриховки, обводки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0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Упражнения на развитие мелкой моторики в действиях с предметами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«стройка»-построение из кубиков фигур-</a:t>
            </a:r>
            <a:r>
              <a:rPr lang="ru-RU" dirty="0" err="1" smtClean="0"/>
              <a:t>дорожка,заборчик,башня,скамеечка,столик</a:t>
            </a:r>
            <a:r>
              <a:rPr lang="ru-RU" dirty="0" smtClean="0"/>
              <a:t> и др.</a:t>
            </a:r>
          </a:p>
          <a:p>
            <a:r>
              <a:rPr lang="ru-RU" dirty="0" smtClean="0"/>
              <a:t>Собирание </a:t>
            </a:r>
            <a:r>
              <a:rPr lang="ru-RU" dirty="0" err="1" smtClean="0"/>
              <a:t>пирамидок,мисочек,матрешек</a:t>
            </a:r>
            <a:r>
              <a:rPr lang="ru-RU" dirty="0" smtClean="0"/>
              <a:t> и др.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футбол»-закатывание шариков различного диаметра и массы в </a:t>
            </a:r>
            <a:r>
              <a:rPr lang="ru-RU" dirty="0" smtClean="0"/>
              <a:t>ворота, </a:t>
            </a:r>
            <a:r>
              <a:rPr lang="ru-RU" dirty="0" err="1" smtClean="0"/>
              <a:t>оттакивание</a:t>
            </a:r>
            <a:r>
              <a:rPr lang="ru-RU" dirty="0" smtClean="0"/>
              <a:t> от стены.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5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Theme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FFEF66"/>
      </a:accent4>
      <a:accent5>
        <a:srgbClr val="000000"/>
      </a:accent5>
      <a:accent6>
        <a:srgbClr val="FFFFFF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1_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FFEF66"/>
      </a:accent4>
      <a:accent5>
        <a:srgbClr val="000000"/>
      </a:accent5>
      <a:accent6>
        <a:srgbClr val="FFFFFF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995</Words>
  <Application>Microsoft Office PowerPoint</Application>
  <PresentationFormat>Экран (4:3)</PresentationFormat>
  <Paragraphs>188</Paragraphs>
  <Slides>49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Custom Theme</vt:lpstr>
      <vt:lpstr>Custom Theme</vt:lpstr>
      <vt:lpstr>Изящная</vt:lpstr>
      <vt:lpstr>Солнцестояние</vt:lpstr>
      <vt:lpstr>Развитие  мелкой  моторики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работы по формированию графической деятельности</vt:lpstr>
      <vt:lpstr>Приемы развития графического навыка, мелкой моторики рук</vt:lpstr>
      <vt:lpstr>Упражнения на развитие мелкой моторики в действиях с предметами</vt:lpstr>
      <vt:lpstr>Презентация PowerPoint</vt:lpstr>
      <vt:lpstr>Шнуровки</vt:lpstr>
      <vt:lpstr>                Шнуровки</vt:lpstr>
      <vt:lpstr>драмматизация</vt:lpstr>
      <vt:lpstr>Презентация PowerPoint</vt:lpstr>
      <vt:lpstr>Игры с пластилином</vt:lpstr>
      <vt:lpstr>Игры с пластилином</vt:lpstr>
      <vt:lpstr>Игры с бумагой</vt:lpstr>
      <vt:lpstr>Игры со счетными палочками</vt:lpstr>
      <vt:lpstr>Игры с конструктором, мозаикой</vt:lpstr>
      <vt:lpstr>Игры с пуговицами</vt:lpstr>
      <vt:lpstr>Игры с крупами</vt:lpstr>
      <vt:lpstr>  Игры с прищепками</vt:lpstr>
      <vt:lpstr>                Игры с прищепками</vt:lpstr>
      <vt:lpstr>Игры с природным материалом</vt:lpstr>
      <vt:lpstr>Рисование</vt:lpstr>
      <vt:lpstr>Игры с песком</vt:lpstr>
      <vt:lpstr>Игры с водой</vt:lpstr>
      <vt:lpstr>Игры с веревочкой</vt:lpstr>
      <vt:lpstr>Куклы</vt:lpstr>
      <vt:lpstr>Презентация PowerPoint</vt:lpstr>
      <vt:lpstr>Презентация PowerPoint</vt:lpstr>
      <vt:lpstr>Презентация PowerPoint</vt:lpstr>
      <vt:lpstr> Массаж кистей рук и пальцев</vt:lpstr>
      <vt:lpstr> Массаж ладоней и пальцев рук природными материалами</vt:lpstr>
      <vt:lpstr>Массажеры</vt:lpstr>
      <vt:lpstr>Упражнения с мячами</vt:lpstr>
      <vt:lpstr>Пальчиковая гимнастика</vt:lpstr>
      <vt:lpstr>Упражнения для кистей рук </vt:lpstr>
      <vt:lpstr>Упражнения для пальцев условно-статические </vt:lpstr>
      <vt:lpstr>Упражнения для пальцев динамические: </vt:lpstr>
      <vt:lpstr>Народные пальчиковые игры</vt:lpstr>
      <vt:lpstr>Графический диктант</vt:lpstr>
      <vt:lpstr>Презентация PowerPoint</vt:lpstr>
      <vt:lpstr>Примеры графического диктанта</vt:lpstr>
      <vt:lpstr>Презентация PowerPoint</vt:lpstr>
      <vt:lpstr>Штриховки, обводки</vt:lpstr>
      <vt:lpstr>Заключение </vt:lpstr>
      <vt:lpstr>Рекомендуемая литература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мелкой  моторики</dc:title>
  <cp:lastModifiedBy>Даша</cp:lastModifiedBy>
  <cp:revision>7</cp:revision>
  <dcterms:modified xsi:type="dcterms:W3CDTF">2014-10-07T00:49:37Z</dcterms:modified>
</cp:coreProperties>
</file>